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21"/>
  </p:notesMasterIdLst>
  <p:handoutMasterIdLst>
    <p:handoutMasterId r:id="rId22"/>
  </p:handoutMasterIdLst>
  <p:sldIdLst>
    <p:sldId id="289" r:id="rId5"/>
    <p:sldId id="281" r:id="rId6"/>
    <p:sldId id="282" r:id="rId7"/>
    <p:sldId id="283" r:id="rId8"/>
    <p:sldId id="284" r:id="rId9"/>
    <p:sldId id="285" r:id="rId10"/>
    <p:sldId id="286" r:id="rId11"/>
    <p:sldId id="309" r:id="rId12"/>
    <p:sldId id="311" r:id="rId13"/>
    <p:sldId id="312" r:id="rId14"/>
    <p:sldId id="313" r:id="rId15"/>
    <p:sldId id="307" r:id="rId16"/>
    <p:sldId id="308" r:id="rId17"/>
    <p:sldId id="310" r:id="rId18"/>
    <p:sldId id="314" r:id="rId19"/>
    <p:sldId id="30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87546" autoAdjust="0"/>
  </p:normalViewPr>
  <p:slideViewPr>
    <p:cSldViewPr>
      <p:cViewPr varScale="1">
        <p:scale>
          <a:sx n="75" d="100"/>
          <a:sy n="75" d="100"/>
        </p:scale>
        <p:origin x="184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Milestone 1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E43B6-AC45-42F8-B09B-21C9E67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00"/>
          <a:stretch/>
        </p:blipFill>
        <p:spPr>
          <a:xfrm>
            <a:off x="742848" y="758176"/>
            <a:ext cx="6298032" cy="5967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13A77-D2A1-4278-AAE3-D9DFD49DC7E3}"/>
              </a:ext>
            </a:extLst>
          </p:cNvPr>
          <p:cNvSpPr txBox="1"/>
          <p:nvPr/>
        </p:nvSpPr>
        <p:spPr>
          <a:xfrm>
            <a:off x="6950794" y="2505670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 err="1"/>
              <a:t>Gensim</a:t>
            </a:r>
            <a:r>
              <a:rPr lang="en-CA" b="1" dirty="0"/>
              <a:t> word2vec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7376D6-2FA4-4494-992D-4D95A6CC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7424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7D991-6D4B-435D-96C7-E4B7E38A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0" y="-92696"/>
            <a:ext cx="693499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1DB0B-E68A-4DDE-8D65-F2E4E5D2E3F8}"/>
              </a:ext>
            </a:extLst>
          </p:cNvPr>
          <p:cNvSpPr txBox="1"/>
          <p:nvPr/>
        </p:nvSpPr>
        <p:spPr>
          <a:xfrm>
            <a:off x="7315200" y="2131874"/>
            <a:ext cx="1762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Principal</a:t>
            </a:r>
          </a:p>
          <a:p>
            <a:pPr algn="ctr"/>
            <a:r>
              <a:rPr lang="en-CA" b="1" dirty="0"/>
              <a:t>Component </a:t>
            </a:r>
          </a:p>
          <a:p>
            <a:pPr algn="ctr"/>
            <a:r>
              <a:rPr lang="en-CA" b="1" dirty="0"/>
              <a:t>Analysis</a:t>
            </a:r>
            <a:endParaRPr lang="en-CA" dirty="0"/>
          </a:p>
          <a:p>
            <a:pPr algn="ctr"/>
            <a:endParaRPr lang="en-CA" b="1" dirty="0"/>
          </a:p>
          <a:p>
            <a:pPr algn="ctr"/>
            <a:r>
              <a:rPr lang="en-CA" dirty="0"/>
              <a:t>(Dimensionality</a:t>
            </a:r>
          </a:p>
          <a:p>
            <a:pPr algn="ctr"/>
            <a:r>
              <a:rPr lang="en-CA" dirty="0"/>
              <a:t>Reduction)</a:t>
            </a:r>
          </a:p>
        </p:txBody>
      </p:sp>
    </p:spTree>
    <p:extLst>
      <p:ext uri="{BB962C8B-B14F-4D97-AF65-F5344CB8AC3E}">
        <p14:creationId xmlns:p14="http://schemas.microsoft.com/office/powerpoint/2010/main" val="33333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2"/>
            <a:r>
              <a:rPr lang="en-US" b="1" dirty="0" err="1"/>
              <a:t>Gensim</a:t>
            </a:r>
            <a:r>
              <a:rPr lang="en-US" b="1" dirty="0"/>
              <a:t>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F4787-CC2A-4735-8B53-7A9662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663273"/>
            <a:ext cx="7767320" cy="43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2"/>
            <a:r>
              <a:rPr lang="en-US" b="1" dirty="0"/>
              <a:t>Google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AA239-5669-4D84-A6C7-403B6562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2"/>
          <a:stretch/>
        </p:blipFill>
        <p:spPr>
          <a:xfrm>
            <a:off x="832130" y="1763118"/>
            <a:ext cx="7849590" cy="42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2"/>
            <a:r>
              <a:rPr lang="en-US" b="1" dirty="0"/>
              <a:t>Google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BA825-B316-473A-B937-FEE04AA5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8077200" cy="34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2"/>
            <a:r>
              <a:rPr lang="en-US" b="1" dirty="0"/>
              <a:t>Google Word2Vec</a:t>
            </a:r>
          </a:p>
          <a:p>
            <a:pPr lvl="3"/>
            <a:r>
              <a:rPr lang="en-US" dirty="0"/>
              <a:t>250 item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CE82-AE88-4A3B-ADD7-B4AA0ADA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62175"/>
            <a:ext cx="80772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Milestone 1</a:t>
            </a:r>
          </a:p>
          <a:p>
            <a:pPr lvl="2"/>
            <a:r>
              <a:rPr lang="en-US" dirty="0"/>
              <a:t>Feature Engineering</a:t>
            </a:r>
          </a:p>
          <a:p>
            <a:pPr lvl="2"/>
            <a:r>
              <a:rPr lang="en-US" dirty="0"/>
              <a:t>Feature Selection</a:t>
            </a:r>
          </a:p>
          <a:p>
            <a:pPr lvl="2"/>
            <a:r>
              <a:rPr lang="en-US" dirty="0"/>
              <a:t>Benchmarking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Feature Engineering</a:t>
            </a:r>
          </a:p>
          <a:p>
            <a:pPr lvl="2"/>
            <a:r>
              <a:rPr lang="en-US" dirty="0"/>
              <a:t>Idea is to pull as much information out of the text as we can</a:t>
            </a:r>
          </a:p>
          <a:p>
            <a:pPr lvl="2"/>
            <a:r>
              <a:rPr lang="en-US" dirty="0"/>
              <a:t>Various ways of parsing and interpreting the text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Feature Selection</a:t>
            </a:r>
          </a:p>
          <a:p>
            <a:pPr lvl="2"/>
            <a:r>
              <a:rPr lang="en-US" dirty="0"/>
              <a:t>Too many features – will overwhelm our model. Need to keep the best and discard the 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picture containing light, clock&#10;&#10;Description automatically generated">
            <a:extLst>
              <a:ext uri="{FF2B5EF4-FFF2-40B4-BE49-F238E27FC236}">
                <a16:creationId xmlns:a16="http://schemas.microsoft.com/office/drawing/2014/main" id="{F3C54F04-23C7-480C-8E08-8F2BD8A39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447800"/>
            <a:ext cx="1840962" cy="18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6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05806"/>
            <a:ext cx="8382000" cy="4637793"/>
          </a:xfrm>
        </p:spPr>
        <p:txBody>
          <a:bodyPr>
            <a:normAutofit/>
          </a:bodyPr>
          <a:lstStyle/>
          <a:p>
            <a:pPr lvl="1"/>
            <a:r>
              <a:rPr lang="en-CA" b="1" dirty="0"/>
              <a:t>Bag of Words</a:t>
            </a:r>
          </a:p>
          <a:p>
            <a:pPr lvl="1"/>
            <a:endParaRPr lang="en-CA" b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sz="1400" dirty="0"/>
          </a:p>
          <a:p>
            <a:pPr lvl="2"/>
            <a:endParaRPr lang="en-US" sz="1800" dirty="0"/>
          </a:p>
          <a:p>
            <a:pPr lvl="1"/>
            <a:r>
              <a:rPr lang="en-US" b="1" dirty="0"/>
              <a:t>Bag of N-Grams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B7BCA-7B5B-4D7C-851A-1462E0B61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12" y="3094710"/>
            <a:ext cx="2533894" cy="15534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4E85F-7BB9-4D3F-A3D0-2BB3876A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86" y="1798320"/>
            <a:ext cx="5760000" cy="212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186C-F5F2-43D8-A5FF-10C05FB0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6" y="4626349"/>
            <a:ext cx="5760000" cy="19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TF-IDF</a:t>
            </a:r>
          </a:p>
          <a:p>
            <a:pPr lvl="2"/>
            <a:endParaRPr lang="en-US" sz="16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/>
              <a:t>Cosine Similarity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5EFB6-2A37-4061-AB6E-132E209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0" y="2057400"/>
            <a:ext cx="5400000" cy="1991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7C888-48EC-455F-B34E-C201F1B0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0" y="4626713"/>
            <a:ext cx="5400000" cy="17410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D426C-209D-4053-9B18-9BDD4E44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8" y="1674430"/>
            <a:ext cx="2255520" cy="141411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98ABB4-04E0-46E3-B19B-06D6FEC81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90" y="3981755"/>
            <a:ext cx="2255510" cy="18217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E4E9F5-8319-43FC-BB82-661104B368BD}"/>
              </a:ext>
            </a:extLst>
          </p:cNvPr>
          <p:cNvCxnSpPr/>
          <p:nvPr/>
        </p:nvCxnSpPr>
        <p:spPr>
          <a:xfrm>
            <a:off x="6791960" y="3591560"/>
            <a:ext cx="1569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59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Word2Vec</a:t>
            </a:r>
          </a:p>
          <a:p>
            <a:pPr lvl="2"/>
            <a:r>
              <a:rPr lang="en-US" dirty="0"/>
              <a:t>A form of word embedding</a:t>
            </a:r>
          </a:p>
          <a:p>
            <a:pPr lvl="2"/>
            <a:r>
              <a:rPr lang="en-CA" dirty="0"/>
              <a:t>Represent individual words in a way that </a:t>
            </a:r>
          </a:p>
          <a:p>
            <a:pPr marL="914400" lvl="2" indent="0">
              <a:buNone/>
            </a:pPr>
            <a:r>
              <a:rPr lang="en-CA" dirty="0"/>
              <a:t>    similar words are represented in similar</a:t>
            </a:r>
          </a:p>
          <a:p>
            <a:pPr marL="914400" lvl="2" indent="0">
              <a:buNone/>
            </a:pPr>
            <a:r>
              <a:rPr lang="en-CA" dirty="0"/>
              <a:t>    ways</a:t>
            </a:r>
          </a:p>
          <a:p>
            <a:pPr lvl="2"/>
            <a:r>
              <a:rPr lang="en-CA" dirty="0"/>
              <a:t>Generates numerical vectors</a:t>
            </a:r>
          </a:p>
          <a:p>
            <a:pPr lvl="2"/>
            <a:endParaRPr lang="en-CA" dirty="0"/>
          </a:p>
          <a:p>
            <a:pPr lvl="1"/>
            <a:r>
              <a:rPr lang="en-US" b="1" dirty="0"/>
              <a:t>CBOW vs Skip-gram</a:t>
            </a:r>
          </a:p>
          <a:p>
            <a:pPr lvl="2"/>
            <a:r>
              <a:rPr lang="en-US" dirty="0"/>
              <a:t>Frequency/speed/accuracy trade-offs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91ED548-FF2D-4932-8AE3-215D339F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726417"/>
            <a:ext cx="4343400" cy="18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B6120D-137A-49F2-8256-99A16F1FE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22757"/>
          <a:stretch/>
        </p:blipFill>
        <p:spPr bwMode="auto">
          <a:xfrm>
            <a:off x="6333803" y="1905000"/>
            <a:ext cx="25358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82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 -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b="1" dirty="0" err="1"/>
              <a:t>Tensorflow</a:t>
            </a:r>
            <a:r>
              <a:rPr lang="en-US" b="1" dirty="0"/>
              <a:t> / </a:t>
            </a:r>
            <a:r>
              <a:rPr lang="en-US" b="1" dirty="0" err="1"/>
              <a:t>Keras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Manual process</a:t>
            </a:r>
          </a:p>
          <a:p>
            <a:pPr lvl="2"/>
            <a:r>
              <a:rPr lang="en-US" dirty="0"/>
              <a:t>Slow even when GPU accelerated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 err="1"/>
              <a:t>Gensim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Very fast</a:t>
            </a:r>
          </a:p>
          <a:p>
            <a:pPr lvl="2"/>
            <a:r>
              <a:rPr lang="en-US" dirty="0"/>
              <a:t>Possibly less fine-grained control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/>
              <a:t>Google Pre-Trained</a:t>
            </a:r>
          </a:p>
          <a:p>
            <a:pPr lvl="2"/>
            <a:r>
              <a:rPr lang="en-US" dirty="0"/>
              <a:t>Fastest</a:t>
            </a:r>
          </a:p>
          <a:p>
            <a:pPr lvl="2"/>
            <a:r>
              <a:rPr lang="en-US" dirty="0"/>
              <a:t>Advantage of training on existing corpus</a:t>
            </a:r>
          </a:p>
          <a:p>
            <a:pPr lvl="2"/>
            <a:r>
              <a:rPr lang="en-US" dirty="0"/>
              <a:t>Cannot custom train to our dataset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6" name="Picture 4" descr="GitHub - tensorflow/tensorflow: An Open Source Machine Learning ...">
            <a:extLst>
              <a:ext uri="{FF2B5EF4-FFF2-40B4-BE49-F238E27FC236}">
                <a16:creationId xmlns:a16="http://schemas.microsoft.com/office/drawing/2014/main" id="{8EAFE64B-138E-42BA-BA89-DF9FA96BF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20371" r="18334" b="17408"/>
          <a:stretch/>
        </p:blipFill>
        <p:spPr bwMode="auto">
          <a:xfrm>
            <a:off x="6477000" y="1389380"/>
            <a:ext cx="2209800" cy="12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6E3028F8-9391-4916-9D62-D8203ED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5897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ode">
            <a:extLst>
              <a:ext uri="{FF2B5EF4-FFF2-40B4-BE49-F238E27FC236}">
                <a16:creationId xmlns:a16="http://schemas.microsoft.com/office/drawing/2014/main" id="{287FB2DA-7F32-42B7-B67B-F1DA4278C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0155"/>
          <a:stretch/>
        </p:blipFill>
        <p:spPr bwMode="auto">
          <a:xfrm>
            <a:off x="6858000" y="4325085"/>
            <a:ext cx="1625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77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</a:t>
            </a:r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r>
              <a:rPr lang="en-US" b="1" dirty="0"/>
              <a:t> Word Embedding</a:t>
            </a:r>
          </a:p>
          <a:p>
            <a:pPr lvl="2"/>
            <a:r>
              <a:rPr lang="en-CA" dirty="0"/>
              <a:t>Global Vectors for Word Representation</a:t>
            </a:r>
          </a:p>
          <a:p>
            <a:pPr lvl="2"/>
            <a:r>
              <a:rPr lang="en-US" dirty="0"/>
              <a:t>An alternate model</a:t>
            </a:r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DD71D-8A03-4CDA-A9C5-12F45A07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371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90879-B669-4FAD-AD6E-7DE4B8BB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76600"/>
            <a:ext cx="8001000" cy="27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4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– Logistic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 Word Embeddings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Google Word2Vec Pre-Trained Word Embeddings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3F0AC-D58E-4623-926B-728242AA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05025"/>
            <a:ext cx="4610100" cy="1666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E96B2-CEF1-4558-8374-67D69FF8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56785"/>
            <a:ext cx="4610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61D8A-833F-422D-9DF5-AEA0DC5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5562600" cy="5867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318D-1CD4-4099-AA62-2D7346B9CD0D}"/>
              </a:ext>
            </a:extLst>
          </p:cNvPr>
          <p:cNvSpPr txBox="1"/>
          <p:nvPr/>
        </p:nvSpPr>
        <p:spPr>
          <a:xfrm>
            <a:off x="6629400" y="288667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/>
              <a:t>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548632321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2533</TotalTime>
  <Words>260</Words>
  <Application>Microsoft Office PowerPoint</Application>
  <PresentationFormat>On-screen Show (4:3)</PresentationFormat>
  <Paragraphs>117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Wingdings</vt:lpstr>
      <vt:lpstr>YorkUSecondary</vt:lpstr>
      <vt:lpstr>CSML1010 – Milestone 1</vt:lpstr>
      <vt:lpstr>Twitter US Airline – Sentiment Analysis</vt:lpstr>
      <vt:lpstr>Feature Engineering – Basic Methods</vt:lpstr>
      <vt:lpstr>Feature Engineering – Basic Methods</vt:lpstr>
      <vt:lpstr>Feature Engineering – Word2Vec</vt:lpstr>
      <vt:lpstr>Feature Engineering – Word2Vec - Models</vt:lpstr>
      <vt:lpstr>Feature Engineering – GloVe</vt:lpstr>
      <vt:lpstr>Benchmarking – Logistic Regression</vt:lpstr>
      <vt:lpstr>Feature Selection</vt:lpstr>
      <vt:lpstr>Feature Selection</vt:lpstr>
      <vt:lpstr>PowerPoint Presentation</vt:lpstr>
      <vt:lpstr>Feature Exploration</vt:lpstr>
      <vt:lpstr>Feature Exploration</vt:lpstr>
      <vt:lpstr>Feature Exploration</vt:lpstr>
      <vt:lpstr>Feature Exploration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127</cp:revision>
  <dcterms:created xsi:type="dcterms:W3CDTF">2013-10-17T15:24:33Z</dcterms:created>
  <dcterms:modified xsi:type="dcterms:W3CDTF">2020-04-18T18:21:17Z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